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7" r:id="rId10"/>
    <p:sldId id="269" r:id="rId11"/>
    <p:sldId id="268" r:id="rId12"/>
    <p:sldId id="270" r:id="rId13"/>
    <p:sldId id="264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December 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0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7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December 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3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5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6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0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6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96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3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December 6,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2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21A5A-F0BA-4548-8981-79FEA64F0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Airbnbs in the Netherlands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1AE02-BFD5-4E86-9F55-79CAC8268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3269" y="3807320"/>
            <a:ext cx="4700133" cy="2156579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/>
              <a:t>DS-210 Final Project </a:t>
            </a:r>
          </a:p>
          <a:p>
            <a:pPr algn="l"/>
            <a:r>
              <a:rPr lang="en-US" sz="2200" dirty="0"/>
              <a:t>Ali Schuh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EA73A4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7BB9C449-237B-444E-82DC-D07B1F7D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49" r="-1" b="19931"/>
          <a:stretch/>
        </p:blipFill>
        <p:spPr>
          <a:xfrm>
            <a:off x="417900" y="9"/>
            <a:ext cx="11082529" cy="35990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A73A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A73A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886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" y="-241050"/>
            <a:ext cx="1087180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Transformation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90" y="1027858"/>
            <a:ext cx="9304380" cy="1145127"/>
          </a:xfrm>
        </p:spPr>
        <p:txBody>
          <a:bodyPr/>
          <a:lstStyle/>
          <a:p>
            <a:r>
              <a:rPr lang="en-US" dirty="0"/>
              <a:t>Residual problem = fixed</a:t>
            </a:r>
          </a:p>
          <a:p>
            <a:r>
              <a:rPr lang="en-US" dirty="0"/>
              <a:t>Normality problem = fixed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9A74C-5A2F-489A-9F8D-4537B35B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839" y="2281099"/>
            <a:ext cx="9060826" cy="316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" y="-241050"/>
            <a:ext cx="1087180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Final Model &amp;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90" y="1121186"/>
            <a:ext cx="9304380" cy="4708956"/>
          </a:xfrm>
        </p:spPr>
        <p:txBody>
          <a:bodyPr/>
          <a:lstStyle/>
          <a:p>
            <a:r>
              <a:rPr lang="en-US" dirty="0"/>
              <a:t>Can we produce a stronger model?</a:t>
            </a:r>
          </a:p>
          <a:p>
            <a:pPr lvl="1"/>
            <a:r>
              <a:rPr lang="en-US" dirty="0"/>
              <a:t>Property type &amp; accommodates added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Model #2 &amp; Final Model</a:t>
            </a:r>
          </a:p>
          <a:p>
            <a:pPr lvl="1"/>
            <a:r>
              <a:rPr lang="en-US" dirty="0"/>
              <a:t>Create levels within variables</a:t>
            </a:r>
          </a:p>
          <a:p>
            <a:pPr lvl="1"/>
            <a:r>
              <a:rPr lang="en-US" dirty="0"/>
              <a:t>7 total variables</a:t>
            </a:r>
          </a:p>
          <a:p>
            <a:pPr lvl="1"/>
            <a:r>
              <a:rPr lang="en-US" dirty="0"/>
              <a:t>Backwards Elimination</a:t>
            </a:r>
          </a:p>
          <a:p>
            <a:pPr lvl="1"/>
            <a:r>
              <a:rPr lang="en-US" dirty="0"/>
              <a:t>Adjusted r-squared = 0.472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A1C78-87F6-444E-9992-A821B785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336" y="745318"/>
            <a:ext cx="5071645" cy="3262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87423-F3C3-4FB5-9AC5-429D3548B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264" y="4044034"/>
            <a:ext cx="6127717" cy="20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3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" y="-241050"/>
            <a:ext cx="1087180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Answers to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91" y="1325808"/>
            <a:ext cx="9304380" cy="4206383"/>
          </a:xfrm>
        </p:spPr>
        <p:txBody>
          <a:bodyPr/>
          <a:lstStyle/>
          <a:p>
            <a:r>
              <a:rPr lang="en-US" dirty="0"/>
              <a:t>What factors have an impact the price of an Airbnb? </a:t>
            </a:r>
          </a:p>
          <a:p>
            <a:pPr lvl="1"/>
            <a:r>
              <a:rPr lang="en-US" dirty="0"/>
              <a:t>All 7 factors researched</a:t>
            </a:r>
          </a:p>
          <a:p>
            <a:pPr lvl="2"/>
            <a:r>
              <a:rPr lang="en-US" dirty="0"/>
              <a:t>Final model’s backward elimination results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Is there a combination of factors that have a strong effect on price?</a:t>
            </a:r>
          </a:p>
          <a:p>
            <a:pPr lvl="1"/>
            <a:r>
              <a:rPr lang="en-US" dirty="0"/>
              <a:t>7 variables instead of 5 variables</a:t>
            </a:r>
          </a:p>
          <a:p>
            <a:pPr lvl="2"/>
            <a:r>
              <a:rPr lang="en-US" dirty="0"/>
              <a:t>Adjusted r-squared values: 0.393 (5) vs. 0.472 (7)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3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" y="-241050"/>
            <a:ext cx="1087180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946" y="1038280"/>
            <a:ext cx="5080571" cy="4447678"/>
          </a:xfrm>
        </p:spPr>
        <p:txBody>
          <a:bodyPr>
            <a:normAutofit/>
          </a:bodyPr>
          <a:lstStyle/>
          <a:p>
            <a:r>
              <a:rPr lang="en-US" dirty="0"/>
              <a:t>Introduction of Data</a:t>
            </a:r>
          </a:p>
          <a:p>
            <a:r>
              <a:rPr lang="en-US" dirty="0"/>
              <a:t>EDA &amp; Visualizations</a:t>
            </a:r>
          </a:p>
          <a:p>
            <a:r>
              <a:rPr lang="en-US" dirty="0"/>
              <a:t>Models &amp; Statistics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Takeaways</a:t>
            </a:r>
          </a:p>
          <a:p>
            <a:pPr lvl="1"/>
            <a:r>
              <a:rPr lang="en-US" dirty="0"/>
              <a:t>Multiple variables are better than just 1!</a:t>
            </a:r>
          </a:p>
          <a:p>
            <a:pPr lvl="1"/>
            <a:r>
              <a:rPr lang="en-US" dirty="0"/>
              <a:t>Ways to fix residuals </a:t>
            </a:r>
          </a:p>
          <a:p>
            <a:pPr lvl="2"/>
            <a:r>
              <a:rPr lang="en-US" dirty="0"/>
              <a:t>Transformation and additional variables </a:t>
            </a:r>
          </a:p>
          <a:p>
            <a:pPr lvl="1"/>
            <a:r>
              <a:rPr lang="en-US" dirty="0"/>
              <a:t>Every part of the process is important!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B7DE9-2570-4E8F-80F6-D4EB0B78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826" y="1607905"/>
            <a:ext cx="4546316" cy="30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" y="-241050"/>
            <a:ext cx="1087180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Future 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91" y="1325808"/>
            <a:ext cx="9304380" cy="4206383"/>
          </a:xfrm>
        </p:spPr>
        <p:txBody>
          <a:bodyPr/>
          <a:lstStyle/>
          <a:p>
            <a:r>
              <a:rPr lang="en-US" dirty="0"/>
              <a:t>Explore the variable “city” </a:t>
            </a:r>
          </a:p>
          <a:p>
            <a:pPr lvl="1"/>
            <a:r>
              <a:rPr lang="en-US" dirty="0"/>
              <a:t>Would require lots of data wrangling </a:t>
            </a:r>
          </a:p>
          <a:p>
            <a:pPr lvl="1"/>
            <a:endParaRPr lang="en-US" dirty="0"/>
          </a:p>
          <a:p>
            <a:r>
              <a:rPr lang="en-US" dirty="0"/>
              <a:t>Geographic location vs. Price</a:t>
            </a:r>
          </a:p>
          <a:p>
            <a:pPr lvl="1"/>
            <a:r>
              <a:rPr lang="en-US" dirty="0"/>
              <a:t>Possibility of map plot using latitude and longitude </a:t>
            </a:r>
          </a:p>
          <a:p>
            <a:pPr lvl="1"/>
            <a:r>
              <a:rPr lang="en-US" dirty="0"/>
              <a:t>May have to filter by town or neighborhood</a:t>
            </a:r>
          </a:p>
          <a:p>
            <a:endParaRPr lang="en-US" dirty="0"/>
          </a:p>
          <a:p>
            <a:r>
              <a:rPr lang="en-US" dirty="0"/>
              <a:t>Transform overall rating variable</a:t>
            </a:r>
          </a:p>
          <a:p>
            <a:pPr lvl="1"/>
            <a:r>
              <a:rPr lang="en-US" dirty="0"/>
              <a:t>Left-skewedness creates difficulties</a:t>
            </a:r>
          </a:p>
          <a:p>
            <a:endParaRPr lang="en-US" dirty="0"/>
          </a:p>
        </p:txBody>
      </p:sp>
      <p:pic>
        <p:nvPicPr>
          <p:cNvPr id="5124" name="Picture 4" descr="Demand for Market Research Experience to Increase in the Future - McKinley  Marketing Partners">
            <a:extLst>
              <a:ext uri="{FF2B5EF4-FFF2-40B4-BE49-F238E27FC236}">
                <a16:creationId xmlns:a16="http://schemas.microsoft.com/office/drawing/2014/main" id="{16EF3A3B-1BA0-4685-BB7F-A2EA8FE86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2" r="6914"/>
          <a:stretch/>
        </p:blipFill>
        <p:spPr bwMode="auto">
          <a:xfrm>
            <a:off x="8121721" y="1641778"/>
            <a:ext cx="3883632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8" descr="Liberation Day in Netherlands in 2022 | Office Holidays">
            <a:extLst>
              <a:ext uri="{FF2B5EF4-FFF2-40B4-BE49-F238E27FC236}">
                <a16:creationId xmlns:a16="http://schemas.microsoft.com/office/drawing/2014/main" id="{D78CFCE8-3D7C-4E98-A8B8-269E1C946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r="7536" b="-1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353E47F1-23BD-4D2B-B2D2-9087A6BE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077417"/>
            <a:ext cx="12188952" cy="2780581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F794FD03-ECC0-4A88-8359-5F61165E3C27}"/>
              </a:ext>
            </a:extLst>
          </p:cNvPr>
          <p:cNvSpPr txBox="1">
            <a:spLocks/>
          </p:cNvSpPr>
          <p:nvPr/>
        </p:nvSpPr>
        <p:spPr>
          <a:xfrm>
            <a:off x="422899" y="4452732"/>
            <a:ext cx="5278995" cy="1558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</a:rPr>
              <a:t>Thank you!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A73A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A73A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66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6" y="-241050"/>
            <a:ext cx="10543032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802" y="1016000"/>
            <a:ext cx="4782621" cy="4826000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Introduce the Data</a:t>
            </a:r>
          </a:p>
          <a:p>
            <a:pPr lvl="1"/>
            <a:r>
              <a:rPr lang="en-US" sz="2400" dirty="0"/>
              <a:t>Background Information</a:t>
            </a:r>
          </a:p>
          <a:p>
            <a:pPr lvl="1"/>
            <a:r>
              <a:rPr lang="en-US" sz="2400" dirty="0"/>
              <a:t>Research Question 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Exploratory Data Analysis &amp; Visualizations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Models &amp; Statistics</a:t>
            </a:r>
          </a:p>
          <a:p>
            <a:pPr lvl="1"/>
            <a:r>
              <a:rPr lang="en-US" sz="2600" dirty="0"/>
              <a:t>Beginning Model &amp; Statistics</a:t>
            </a:r>
          </a:p>
          <a:p>
            <a:pPr lvl="1"/>
            <a:r>
              <a:rPr lang="en-US" sz="2600" dirty="0"/>
              <a:t>Transformation Time</a:t>
            </a:r>
          </a:p>
          <a:p>
            <a:pPr lvl="1"/>
            <a:r>
              <a:rPr lang="en-US" sz="2600" dirty="0"/>
              <a:t>Final Model &amp; Statistics</a:t>
            </a:r>
          </a:p>
          <a:p>
            <a:pPr lvl="1"/>
            <a:r>
              <a:rPr lang="en-US" sz="2600" dirty="0"/>
              <a:t>Answers to Research Questions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Conclusion</a:t>
            </a:r>
          </a:p>
          <a:p>
            <a:pPr lvl="1"/>
            <a:r>
              <a:rPr lang="en-US" sz="2400" dirty="0"/>
              <a:t>Future Research</a:t>
            </a:r>
          </a:p>
        </p:txBody>
      </p:sp>
      <p:pic>
        <p:nvPicPr>
          <p:cNvPr id="1026" name="Picture 2" descr="Biopharma Looks to the Netherlands as European Hub | The Scientist Magazine®">
            <a:extLst>
              <a:ext uri="{FF2B5EF4-FFF2-40B4-BE49-F238E27FC236}">
                <a16:creationId xmlns:a16="http://schemas.microsoft.com/office/drawing/2014/main" id="{6CA8AF39-F5A6-48C8-B3D4-1B6ADC91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79" y="1600200"/>
            <a:ext cx="522478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62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6" y="-241050"/>
            <a:ext cx="10543032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Introducing the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91" y="1325808"/>
            <a:ext cx="9304380" cy="4206383"/>
          </a:xfrm>
        </p:spPr>
        <p:txBody>
          <a:bodyPr/>
          <a:lstStyle/>
          <a:p>
            <a:r>
              <a:rPr lang="en-US" dirty="0"/>
              <a:t>Found data set on </a:t>
            </a:r>
            <a:r>
              <a:rPr lang="en-US" dirty="0" err="1"/>
              <a:t>data.world</a:t>
            </a:r>
            <a:endParaRPr lang="en-US" dirty="0"/>
          </a:p>
          <a:p>
            <a:r>
              <a:rPr lang="en-US" dirty="0"/>
              <a:t>Created 2 years ago </a:t>
            </a:r>
          </a:p>
          <a:p>
            <a:r>
              <a:rPr lang="en-US" dirty="0"/>
              <a:t>6,334 Airbnb locations in the Netherlands, majority in Amsterdam</a:t>
            </a:r>
          </a:p>
          <a:p>
            <a:r>
              <a:rPr lang="en-US" dirty="0"/>
              <a:t>Variables included basic information about the locations</a:t>
            </a:r>
          </a:p>
          <a:p>
            <a:pPr lvl="1"/>
            <a:r>
              <a:rPr lang="en-US" dirty="0"/>
              <a:t>Some variables relating to the rating of the Airbnb</a:t>
            </a:r>
          </a:p>
          <a:p>
            <a:r>
              <a:rPr lang="en-US" dirty="0"/>
              <a:t>33 columns</a:t>
            </a:r>
          </a:p>
          <a:p>
            <a:r>
              <a:rPr lang="en-US" dirty="0"/>
              <a:t>7,833 observations</a:t>
            </a:r>
          </a:p>
          <a:p>
            <a:r>
              <a:rPr lang="en-US" dirty="0"/>
              <a:t>Each row/observation represents an individual stay at an Airbnb location.</a:t>
            </a:r>
          </a:p>
        </p:txBody>
      </p:sp>
    </p:spTree>
    <p:extLst>
      <p:ext uri="{BB962C8B-B14F-4D97-AF65-F5344CB8AC3E}">
        <p14:creationId xmlns:p14="http://schemas.microsoft.com/office/powerpoint/2010/main" val="356509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6" y="-241050"/>
            <a:ext cx="10543032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91" y="1325808"/>
            <a:ext cx="5506948" cy="4597244"/>
          </a:xfrm>
        </p:spPr>
        <p:txBody>
          <a:bodyPr/>
          <a:lstStyle/>
          <a:p>
            <a:r>
              <a:rPr lang="en-US" dirty="0"/>
              <a:t>Airbnb: a place to stay that is rented out by the owner of the house, apartment,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rent out anything from a single room to the whole house/apartment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property is unique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Website is used to post locations you want to rent or to rent locations</a:t>
            </a:r>
          </a:p>
        </p:txBody>
      </p:sp>
      <p:pic>
        <p:nvPicPr>
          <p:cNvPr id="2052" name="Picture 4" descr="Airbnb - The Real Deal New York">
            <a:extLst>
              <a:ext uri="{FF2B5EF4-FFF2-40B4-BE49-F238E27FC236}">
                <a16:creationId xmlns:a16="http://schemas.microsoft.com/office/drawing/2014/main" id="{826AD9E3-6C13-4825-8EF8-FBC7F6A6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413" y="1917700"/>
            <a:ext cx="2660938" cy="290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27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6" y="-241050"/>
            <a:ext cx="10543032" cy="132556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6333" y="1325808"/>
            <a:ext cx="9304380" cy="42063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factors have an impact on the price of an Airbnb? </a:t>
            </a:r>
          </a:p>
          <a:p>
            <a:r>
              <a:rPr lang="en-US" dirty="0"/>
              <a:t>Is there a combination of factors that have a strong effect on price? </a:t>
            </a:r>
          </a:p>
          <a:p>
            <a:endParaRPr lang="en-US" dirty="0"/>
          </a:p>
          <a:p>
            <a:r>
              <a:rPr lang="en-US" dirty="0"/>
              <a:t>The factors in consideration are:</a:t>
            </a:r>
          </a:p>
          <a:p>
            <a:pPr lvl="1"/>
            <a:r>
              <a:rPr lang="en-US" dirty="0"/>
              <a:t>number of bedrooms</a:t>
            </a:r>
          </a:p>
          <a:p>
            <a:pPr lvl="1"/>
            <a:r>
              <a:rPr lang="en-US" dirty="0"/>
              <a:t>number of bathrooms</a:t>
            </a:r>
          </a:p>
          <a:p>
            <a:pPr lvl="1"/>
            <a:r>
              <a:rPr lang="en-US" dirty="0"/>
              <a:t>room type</a:t>
            </a:r>
          </a:p>
          <a:p>
            <a:pPr lvl="1"/>
            <a:r>
              <a:rPr lang="en-US" dirty="0"/>
              <a:t>minimum nights of stay</a:t>
            </a:r>
          </a:p>
          <a:p>
            <a:pPr lvl="1"/>
            <a:r>
              <a:rPr lang="en-US" dirty="0"/>
              <a:t>overall rating</a:t>
            </a:r>
          </a:p>
          <a:p>
            <a:pPr lvl="1"/>
            <a:r>
              <a:rPr lang="en-US" dirty="0"/>
              <a:t>property type</a:t>
            </a:r>
          </a:p>
          <a:p>
            <a:pPr lvl="1"/>
            <a:r>
              <a:rPr lang="en-US" dirty="0"/>
              <a:t>number of people the Airbnb accommodates.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DBECD0-5EBE-405C-AE29-F38663577F46}"/>
              </a:ext>
            </a:extLst>
          </p:cNvPr>
          <p:cNvSpPr txBox="1">
            <a:spLocks/>
          </p:cNvSpPr>
          <p:nvPr/>
        </p:nvSpPr>
        <p:spPr>
          <a:xfrm>
            <a:off x="6739846" y="2907587"/>
            <a:ext cx="5105675" cy="1722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7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" y="-241050"/>
            <a:ext cx="1087180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Exploratory Data Analysis &amp;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91" y="2315663"/>
            <a:ext cx="6665859" cy="19853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Wrangling</a:t>
            </a:r>
          </a:p>
          <a:p>
            <a:pPr lvl="1"/>
            <a:r>
              <a:rPr lang="en-US" dirty="0"/>
              <a:t>Converting price (euros) to dollars</a:t>
            </a:r>
          </a:p>
          <a:p>
            <a:pPr lvl="1"/>
            <a:r>
              <a:rPr lang="en-US" dirty="0"/>
              <a:t>Filtering outliers for price variable</a:t>
            </a:r>
          </a:p>
          <a:p>
            <a:pPr lvl="1"/>
            <a:r>
              <a:rPr lang="en-US" dirty="0"/>
              <a:t>Changed variable types for important variables</a:t>
            </a:r>
          </a:p>
          <a:p>
            <a:pPr lvl="1"/>
            <a:r>
              <a:rPr lang="en-US" dirty="0"/>
              <a:t>Filter out “NA” values for some variables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13F86-79D9-4382-B2BE-951EB80A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450" y="819276"/>
            <a:ext cx="3667635" cy="2489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68918-F8ED-485C-9065-B324C20B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418" y="3487641"/>
            <a:ext cx="3579698" cy="25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37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" y="-241050"/>
            <a:ext cx="10871805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Exploratory Data Analysis &amp;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0032" y="946070"/>
            <a:ext cx="7491501" cy="1833495"/>
          </a:xfrm>
        </p:spPr>
        <p:txBody>
          <a:bodyPr>
            <a:normAutofit/>
          </a:bodyPr>
          <a:lstStyle/>
          <a:p>
            <a:r>
              <a:rPr lang="en-US" sz="2200" dirty="0"/>
              <a:t>EDA </a:t>
            </a:r>
          </a:p>
          <a:p>
            <a:pPr lvl="1"/>
            <a:r>
              <a:rPr lang="en-US" dirty="0"/>
              <a:t>Created boxplots for each individual variable</a:t>
            </a:r>
          </a:p>
          <a:p>
            <a:pPr lvl="1"/>
            <a:r>
              <a:rPr lang="en-US" dirty="0"/>
              <a:t>Produced some linear regression models for some variables</a:t>
            </a:r>
          </a:p>
          <a:p>
            <a:pPr lvl="2"/>
            <a:r>
              <a:rPr lang="en-US" sz="2200" dirty="0"/>
              <a:t>Noted the r-squared values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330F6-6CD4-4261-B1E4-B7EB8389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6" y="3236360"/>
            <a:ext cx="3796151" cy="2766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25F32-4A1E-488F-A3A5-D193DBB26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39" y="3236360"/>
            <a:ext cx="3940721" cy="2822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F380-2BDC-4A2D-8839-34921D7C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438" y="3236360"/>
            <a:ext cx="4030562" cy="2822717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A54AE7C-11B6-46B3-AEE0-90BC8A8AF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775188"/>
              </p:ext>
            </p:extLst>
          </p:nvPr>
        </p:nvGraphicFramePr>
        <p:xfrm>
          <a:off x="8964203" y="974695"/>
          <a:ext cx="302973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867">
                  <a:extLst>
                    <a:ext uri="{9D8B030D-6E8A-4147-A177-3AD203B41FA5}">
                      <a16:colId xmlns:a16="http://schemas.microsoft.com/office/drawing/2014/main" val="2964642499"/>
                    </a:ext>
                  </a:extLst>
                </a:gridCol>
                <a:gridCol w="1514867">
                  <a:extLst>
                    <a:ext uri="{9D8B030D-6E8A-4147-A177-3AD203B41FA5}">
                      <a16:colId xmlns:a16="http://schemas.microsoft.com/office/drawing/2014/main" val="3087492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R-squared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90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882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44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Overall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399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43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" y="-241050"/>
            <a:ext cx="1087180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Beginning Model &amp;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99" y="768435"/>
            <a:ext cx="5322014" cy="2660565"/>
          </a:xfrm>
        </p:spPr>
        <p:txBody>
          <a:bodyPr/>
          <a:lstStyle/>
          <a:p>
            <a:r>
              <a:rPr lang="en-US" dirty="0"/>
              <a:t>Model #1</a:t>
            </a:r>
          </a:p>
          <a:p>
            <a:pPr lvl="1"/>
            <a:r>
              <a:rPr lang="en-US" dirty="0"/>
              <a:t>Create levels within variables</a:t>
            </a:r>
          </a:p>
          <a:p>
            <a:pPr lvl="1"/>
            <a:r>
              <a:rPr lang="en-US" dirty="0"/>
              <a:t>5 variables included</a:t>
            </a:r>
          </a:p>
          <a:p>
            <a:pPr lvl="1"/>
            <a:r>
              <a:rPr lang="en-US" dirty="0"/>
              <a:t>Backwards Elimination</a:t>
            </a:r>
          </a:p>
          <a:p>
            <a:pPr lvl="1"/>
            <a:r>
              <a:rPr lang="en-US" dirty="0"/>
              <a:t>Adjusted R-squared = 0.379</a:t>
            </a:r>
          </a:p>
          <a:p>
            <a:pPr lvl="1"/>
            <a:r>
              <a:rPr lang="en-US" dirty="0"/>
              <a:t>Problem with variance and normality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4971B-B5C7-4F18-9041-AB880307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46" y="3400048"/>
            <a:ext cx="4154840" cy="2712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E0F317-1FE6-4380-8399-6C283151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344" y="3384585"/>
            <a:ext cx="4016806" cy="2660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27B11-7DF8-43A9-8767-5D9EC49A5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064" y="955885"/>
            <a:ext cx="3209676" cy="24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4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686E-A889-4E2F-8F8F-3F84EF1D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" y="-241050"/>
            <a:ext cx="10871805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Transformation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C8AC-542C-4215-AC36-7983D25A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590" y="873745"/>
            <a:ext cx="9304380" cy="4206383"/>
          </a:xfrm>
        </p:spPr>
        <p:txBody>
          <a:bodyPr/>
          <a:lstStyle/>
          <a:p>
            <a:r>
              <a:rPr lang="en-US" dirty="0"/>
              <a:t>Price data = Right-skewed -&gt; Log transformation = Not skewed</a:t>
            </a:r>
          </a:p>
          <a:p>
            <a:r>
              <a:rPr lang="en-US" dirty="0"/>
              <a:t>New adjusted r-squared = 0.393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9FCFF-0859-4BAA-A002-FCB16A49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225" y="2344486"/>
            <a:ext cx="4597800" cy="3300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A1700-060E-4948-BE8E-DCD8E283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91" y="2226187"/>
            <a:ext cx="4808305" cy="34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3954</TotalTime>
  <Words>506</Words>
  <Application>Microsoft Office PowerPoint</Application>
  <PresentationFormat>Widescreen</PresentationFormat>
  <Paragraphs>124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Dante</vt:lpstr>
      <vt:lpstr>Dante (Headings)2</vt:lpstr>
      <vt:lpstr>Helvetica Neue Medium</vt:lpstr>
      <vt:lpstr>Wingdings 2</vt:lpstr>
      <vt:lpstr>OffsetVTI</vt:lpstr>
      <vt:lpstr>Airbnbs in the Netherlands</vt:lpstr>
      <vt:lpstr>Presentation Outline</vt:lpstr>
      <vt:lpstr>Introducing the Data </vt:lpstr>
      <vt:lpstr>Background Information</vt:lpstr>
      <vt:lpstr>Research Question</vt:lpstr>
      <vt:lpstr>Exploratory Data Analysis &amp; Visualizations</vt:lpstr>
      <vt:lpstr>Exploratory Data Analysis &amp; Visualizations</vt:lpstr>
      <vt:lpstr>Beginning Model &amp; Statistics </vt:lpstr>
      <vt:lpstr>Transformation Time </vt:lpstr>
      <vt:lpstr>Transformation Time </vt:lpstr>
      <vt:lpstr>Final Model &amp; Statistics </vt:lpstr>
      <vt:lpstr>Answers to Research Question</vt:lpstr>
      <vt:lpstr>Conclusion</vt:lpstr>
      <vt:lpstr>Future Research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Airbnbs in the Netherlands</dc:title>
  <dc:creator>Allison N Schuh</dc:creator>
  <cp:lastModifiedBy>Allison N Schuh</cp:lastModifiedBy>
  <cp:revision>21</cp:revision>
  <dcterms:created xsi:type="dcterms:W3CDTF">2021-12-02T03:12:27Z</dcterms:created>
  <dcterms:modified xsi:type="dcterms:W3CDTF">2021-12-09T16:19:35Z</dcterms:modified>
</cp:coreProperties>
</file>